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5"/>
  </p:notesMasterIdLst>
  <p:sldIdLst>
    <p:sldId id="256" r:id="rId2"/>
    <p:sldId id="302" r:id="rId3"/>
    <p:sldId id="257" r:id="rId4"/>
    <p:sldId id="258" r:id="rId5"/>
    <p:sldId id="260" r:id="rId6"/>
    <p:sldId id="261" r:id="rId7"/>
    <p:sldId id="262" r:id="rId8"/>
    <p:sldId id="263" r:id="rId9"/>
    <p:sldId id="264" r:id="rId10"/>
    <p:sldId id="265" r:id="rId11"/>
    <p:sldId id="266" r:id="rId12"/>
    <p:sldId id="267" r:id="rId13"/>
    <p:sldId id="268" r:id="rId14"/>
    <p:sldId id="269" r:id="rId15"/>
    <p:sldId id="301" r:id="rId16"/>
    <p:sldId id="270" r:id="rId17"/>
    <p:sldId id="271" r:id="rId18"/>
    <p:sldId id="272" r:id="rId19"/>
    <p:sldId id="273" r:id="rId20"/>
    <p:sldId id="275" r:id="rId21"/>
    <p:sldId id="276" r:id="rId22"/>
    <p:sldId id="290" r:id="rId23"/>
    <p:sldId id="291" r:id="rId24"/>
    <p:sldId id="292" r:id="rId25"/>
    <p:sldId id="293" r:id="rId26"/>
    <p:sldId id="294" r:id="rId27"/>
    <p:sldId id="295" r:id="rId28"/>
    <p:sldId id="296" r:id="rId29"/>
    <p:sldId id="297" r:id="rId30"/>
    <p:sldId id="298" r:id="rId31"/>
    <p:sldId id="304" r:id="rId32"/>
    <p:sldId id="305" r:id="rId33"/>
    <p:sldId id="306" r:id="rId34"/>
    <p:sldId id="307" r:id="rId35"/>
    <p:sldId id="308" r:id="rId36"/>
    <p:sldId id="309" r:id="rId37"/>
    <p:sldId id="310" r:id="rId38"/>
    <p:sldId id="311" r:id="rId39"/>
    <p:sldId id="312" r:id="rId40"/>
    <p:sldId id="313" r:id="rId41"/>
    <p:sldId id="314" r:id="rId42"/>
    <p:sldId id="299" r:id="rId43"/>
    <p:sldId id="300" r:id="rId4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232A"/>
    <a:srgbClr val="40978A"/>
    <a:srgbClr val="EFEFEF"/>
    <a:srgbClr val="21635B"/>
    <a:srgbClr val="007CA2"/>
    <a:srgbClr val="33928A"/>
    <a:srgbClr val="FFCC66"/>
    <a:srgbClr val="6F391C"/>
    <a:srgbClr val="D3D3D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31881" autoAdjust="0"/>
    <p:restoredTop sz="90863" autoAdjust="0"/>
  </p:normalViewPr>
  <p:slideViewPr>
    <p:cSldViewPr snapToGrid="0" snapToObjects="1">
      <p:cViewPr>
        <p:scale>
          <a:sx n="152" d="100"/>
          <a:sy n="152" d="100"/>
        </p:scale>
        <p:origin x="-152" y="-48"/>
      </p:cViewPr>
      <p:guideLst>
        <p:guide orient="horz" pos="1620"/>
        <p:guide pos="2880"/>
      </p:guideLst>
    </p:cSldViewPr>
  </p:slideViewPr>
  <p:notesTextViewPr>
    <p:cViewPr>
      <p:scale>
        <a:sx n="100" d="100"/>
        <a:sy n="100" d="100"/>
      </p:scale>
      <p:origin x="0" y="0"/>
    </p:cViewPr>
  </p:notesTextViewPr>
  <p:sorterViewPr>
    <p:cViewPr>
      <p:scale>
        <a:sx n="63" d="100"/>
        <a:sy n="63" d="100"/>
      </p:scale>
      <p:origin x="0" y="0"/>
    </p:cViewPr>
  </p:sorterViewPr>
  <p:notesViewPr>
    <p:cSldViewPr snapToGrid="0" snapToObjects="1">
      <p:cViewPr varScale="1">
        <p:scale>
          <a:sx n="72" d="100"/>
          <a:sy n="72" d="100"/>
        </p:scale>
        <p:origin x="-360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86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p:txBody>
      </p:sp>
    </p:spTree>
    <p:extLst>
      <p:ext uri="{BB962C8B-B14F-4D97-AF65-F5344CB8AC3E}">
        <p14:creationId xmlns:p14="http://schemas.microsoft.com/office/powerpoint/2010/main" val="106410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Kubernetes</a:t>
            </a:r>
            <a:r>
              <a:rPr lang="en-US" dirty="0" smtClean="0"/>
              <a:t> doesn’t have </a:t>
            </a:r>
            <a:r>
              <a:rPr lang="en-US" dirty="0" err="1" smtClean="0"/>
              <a:t>buildpacks</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the </a:t>
            </a:r>
            <a:r>
              <a:rPr lang="en-US" dirty="0" err="1" smtClean="0"/>
              <a:t>vSphere</a:t>
            </a:r>
            <a:r>
              <a:rPr lang="en-US" dirty="0" smtClean="0"/>
              <a:t> view, as well as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pushing Apps (Scale Demo, and Spring Music)</a:t>
            </a:r>
          </a:p>
          <a:p>
            <a:r>
              <a:rPr lang="en-US" dirty="0" err="1" smtClean="0"/>
              <a:t>Autoscaling</a:t>
            </a:r>
            <a:endParaRPr lang="en-US" dirty="0" smtClean="0"/>
          </a:p>
          <a:p>
            <a:r>
              <a:rPr lang="en-US" dirty="0" smtClean="0"/>
              <a:t>Bind Services (SQL, then Mongo) Value</a:t>
            </a:r>
            <a:r>
              <a:rPr lang="en-US" baseline="0" dirty="0" smtClean="0"/>
              <a:t> of using Spring Boot</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err="1" smtClean="0"/>
              <a:t>Metrix</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0769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832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45350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1703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233086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5903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4767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166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85987665"/>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62"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g"/><Relationship Id="rId11"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gif-c200"/></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54.gif-c200"/><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jpeg"/><Relationship Id="rId18" Type="http://schemas.openxmlformats.org/officeDocument/2006/relationships/image" Target="../media/image20.jpeg"/><Relationship Id="rId19"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0.jpeg"/><Relationship Id="rId4" Type="http://schemas.openxmlformats.org/officeDocument/2006/relationships/image" Target="../media/image71.png"/><Relationship Id="rId5" Type="http://schemas.openxmlformats.org/officeDocument/2006/relationships/image" Target="../media/image72.jpeg"/><Relationship Id="rId6" Type="http://schemas.openxmlformats.org/officeDocument/2006/relationships/image" Target="../media/image73.jpe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jpe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8355"/>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717393"/>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p>
          <a:p>
            <a:pPr>
              <a:lnSpc>
                <a:spcPct val="90000"/>
              </a:lnSpc>
              <a:spcAft>
                <a:spcPts val="1200"/>
              </a:spcAft>
            </a:pPr>
            <a:endParaRPr lang="en-US" sz="2400" b="1" spc="-100" dirty="0">
              <a:solidFill>
                <a:schemeClr val="bg1"/>
              </a:solidFill>
              <a:effectLst>
                <a:outerShdw blurRad="50800" dist="38100" dir="5400000" algn="t" rotWithShape="0">
                  <a:prstClr val="black">
                    <a:alpha val="40000"/>
                  </a:prstClr>
                </a:outerShdw>
              </a:effectLst>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Paul Hopper </a:t>
            </a:r>
            <a:r>
              <a:rPr lang="en-US" sz="1600" dirty="0" smtClean="0">
                <a:solidFill>
                  <a:srgbClr val="FFFFFF"/>
                </a:solidFill>
                <a:cs typeface="Arial"/>
              </a:rPr>
              <a:t>/ </a:t>
            </a:r>
            <a:r>
              <a:rPr lang="en-US" sz="1600" dirty="0" smtClean="0">
                <a:solidFill>
                  <a:srgbClr val="FFFFFF"/>
                </a:solidFill>
                <a:cs typeface="Arial"/>
              </a:rPr>
              <a:t>Platform Architect</a:t>
            </a:r>
            <a:endParaRPr lang="en-US" sz="1600" dirty="0">
              <a:solidFill>
                <a:srgbClr val="FFFFFF"/>
              </a:solidFill>
              <a:cs typeface="Arial"/>
            </a:endParaRPr>
          </a:p>
          <a:p>
            <a:pPr>
              <a:spcAft>
                <a:spcPts val="300"/>
              </a:spcAft>
            </a:pPr>
            <a:r>
              <a:rPr lang="en-US" sz="1600" dirty="0" err="1" smtClean="0">
                <a:solidFill>
                  <a:srgbClr val="FFFFFF"/>
                </a:solidFill>
              </a:rPr>
              <a:t>phopper@</a:t>
            </a:r>
            <a:r>
              <a:rPr lang="en-US" sz="1600" dirty="0" err="1" smtClean="0">
                <a:solidFill>
                  <a:srgbClr val="FFFFFF"/>
                </a:solidFill>
              </a:rPr>
              <a:t>pivotal.io</a:t>
            </a:r>
            <a:endParaRPr lang="en-US" sz="1600" dirty="0">
              <a:solidFill>
                <a:srgbClr val="FFFFFF"/>
              </a:solidFill>
              <a:cs typeface="Arial"/>
            </a:endParaRPr>
          </a:p>
        </p:txBody>
      </p:sp>
    </p:spTree>
    <p:extLst>
      <p:ext uri="{BB962C8B-B14F-4D97-AF65-F5344CB8AC3E}">
        <p14:creationId xmlns:p14="http://schemas.microsoft.com/office/powerpoint/2010/main" val="35440834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95250"/>
            <a:ext cx="8410575" cy="460375"/>
          </a:xfrm>
        </p:spPr>
        <p:txBody>
          <a:bodyPr/>
          <a:lstStyle/>
          <a:p>
            <a:r>
              <a:rPr lang="en-US" sz="2800" dirty="0">
                <a:solidFill>
                  <a:srgbClr val="F27C3A"/>
                </a:solidFill>
              </a:rPr>
              <a:t>Creating and Binding a </a:t>
            </a:r>
            <a:r>
              <a:rPr lang="en-US" sz="2800" i="1" dirty="0">
                <a:solidFill>
                  <a:srgbClr val="F27C3A"/>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13808565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37154679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2867111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7102255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126683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835949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37633984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1315800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2314662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672222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a:t>
            </a:fld>
            <a:endParaRPr lang="en-US"/>
          </a:p>
        </p:txBody>
      </p:sp>
      <p:grpSp>
        <p:nvGrpSpPr>
          <p:cNvPr id="3" name="Group 2"/>
          <p:cNvGrpSpPr/>
          <p:nvPr/>
        </p:nvGrpSpPr>
        <p:grpSpPr>
          <a:xfrm>
            <a:off x="283264" y="1172203"/>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97084"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6">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7">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9">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0">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spTree>
    <p:extLst>
      <p:ext uri="{BB962C8B-B14F-4D97-AF65-F5344CB8AC3E}">
        <p14:creationId xmlns:p14="http://schemas.microsoft.com/office/powerpoint/2010/main" val="21419105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4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262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32206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312147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5005249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9182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14209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19324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877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157556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1"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52109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3359800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42418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570067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283478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264459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772558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385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77212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40611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2282128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3724675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228228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975771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16519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5755691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3</a:t>
            </a:r>
            <a:r>
              <a:rPr lang="en-US" sz="2800" baseline="30000" dirty="0" smtClean="0">
                <a:solidFill>
                  <a:srgbClr val="3EA7BC"/>
                </a:solidFill>
              </a:rPr>
              <a:t>rd</a:t>
            </a:r>
            <a:r>
              <a:rPr lang="en-US" sz="2800" dirty="0" smtClean="0">
                <a:solidFill>
                  <a:srgbClr val="3EA7BC"/>
                </a:solidFill>
              </a:rPr>
              <a:t> Platform: Cloud Foundry</a:t>
            </a:r>
            <a:endParaRPr lang="en-US" sz="2800" dirty="0">
              <a:solidFill>
                <a:srgbClr val="3EA7BC"/>
              </a:solidFill>
              <a:latin typeface="Arial" charset="0"/>
              <a:cs typeface="Arial" charset="0"/>
            </a:endParaRPr>
          </a:p>
        </p:txBody>
      </p:sp>
      <p:grpSp>
        <p:nvGrpSpPr>
          <p:cNvPr id="2" name="Group 1"/>
          <p:cNvGrpSpPr/>
          <p:nvPr/>
        </p:nvGrpSpPr>
        <p:grpSpPr>
          <a:xfrm>
            <a:off x="162734" y="1155417"/>
            <a:ext cx="8949210" cy="3052288"/>
            <a:chOff x="194790" y="1130300"/>
            <a:chExt cx="8949210" cy="3052288"/>
          </a:xfrm>
        </p:grpSpPr>
        <p:sp>
          <p:nvSpPr>
            <p:cNvPr id="19" name="Rounded Rectangle 18"/>
            <p:cNvSpPr/>
            <p:nvPr/>
          </p:nvSpPr>
          <p:spPr>
            <a:xfrm>
              <a:off x="194790" y="1130300"/>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3" name="Rounded Rectangle 2"/>
            <p:cNvSpPr/>
            <p:nvPr/>
          </p:nvSpPr>
          <p:spPr>
            <a:xfrm>
              <a:off x="1557338" y="1316038"/>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800725" y="1316038"/>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404813" y="1316038"/>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806825" y="1316038"/>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9" name="Rounded Rectangle 8"/>
            <p:cNvSpPr/>
            <p:nvPr/>
          </p:nvSpPr>
          <p:spPr>
            <a:xfrm>
              <a:off x="414338" y="2967038"/>
              <a:ext cx="6426200" cy="438150"/>
            </a:xfrm>
            <a:prstGeom prst="roundRect">
              <a:avLst>
                <a:gd name="adj" fmla="val 8938"/>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85000" y="3038475"/>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59600" y="1524000"/>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sp>
          <p:nvSpPr>
            <p:cNvPr id="18" name="Rounded Rectangle 17"/>
            <p:cNvSpPr/>
            <p:nvPr/>
          </p:nvSpPr>
          <p:spPr>
            <a:xfrm>
              <a:off x="4818063" y="1311275"/>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grpSp>
          <p:nvGrpSpPr>
            <p:cNvPr id="17" name="Group 16"/>
            <p:cNvGrpSpPr/>
            <p:nvPr/>
          </p:nvGrpSpPr>
          <p:grpSpPr>
            <a:xfrm>
              <a:off x="1497548" y="3473380"/>
              <a:ext cx="4287302" cy="709208"/>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33" name="Rounded Rectangle 32"/>
            <p:cNvSpPr/>
            <p:nvPr/>
          </p:nvSpPr>
          <p:spPr>
            <a:xfrm>
              <a:off x="2762973" y="132397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27678389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81044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703547"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2248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F27C3A"/>
                </a:solidFill>
              </a:rPr>
              <a:t>Pivotal</a:t>
            </a:r>
            <a:r>
              <a:rPr lang="en-US" sz="2800" dirty="0" smtClean="0">
                <a:solidFill>
                  <a:srgbClr val="F27C3A"/>
                </a:solidFill>
              </a:rPr>
              <a:t> </a:t>
            </a:r>
            <a:r>
              <a:rPr lang="en-US" sz="2800" dirty="0">
                <a:solidFill>
                  <a:srgbClr val="F27C3A"/>
                </a:solidFill>
              </a:rPr>
              <a:t>Cloud Foundry Services</a:t>
            </a:r>
          </a:p>
        </p:txBody>
      </p:sp>
      <p:sp>
        <p:nvSpPr>
          <p:cNvPr id="3" name="Rectangle 2"/>
          <p:cNvSpPr/>
          <p:nvPr/>
        </p:nvSpPr>
        <p:spPr>
          <a:xfrm>
            <a:off x="142240" y="894080"/>
            <a:ext cx="1869440" cy="2191083"/>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6105" y="3129726"/>
            <a:ext cx="636325"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chemeClr val="bg2"/>
                </a:solidFill>
                <a:latin typeface="FreightSans Pro Medium"/>
                <a:cs typeface="FreightSans Pro Medium"/>
              </a:rPr>
              <a:t>Powered by</a:t>
            </a:r>
          </a:p>
        </p:txBody>
      </p:sp>
    </p:spTree>
    <p:extLst>
      <p:ext uri="{BB962C8B-B14F-4D97-AF65-F5344CB8AC3E}">
        <p14:creationId xmlns:p14="http://schemas.microsoft.com/office/powerpoint/2010/main" val="3890374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6537"/>
            <a:ext cx="8410575" cy="539844"/>
          </a:xfrm>
        </p:spPr>
        <p:txBody>
          <a:bodyPr/>
          <a:lstStyle/>
          <a:p>
            <a:r>
              <a:rPr lang="en-US" sz="2800" dirty="0">
                <a:solidFill>
                  <a:srgbClr val="F27C3A"/>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1543809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98033</TotalTime>
  <Words>2922</Words>
  <Application>Microsoft Macintosh PowerPoint</Application>
  <PresentationFormat>On-screen Show (16:9)</PresentationFormat>
  <Paragraphs>663</Paragraphs>
  <Slides>43</Slides>
  <Notes>41</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Pivotal_interim_040113_template_</vt:lpstr>
      <vt:lpstr>PowerPoint Presentation</vt:lpstr>
      <vt:lpstr>Cloud Foundry: An Application-centric Platform</vt:lpstr>
      <vt:lpstr>PowerPoint Presentation</vt:lpstr>
      <vt:lpstr>The Whole Stack</vt:lpstr>
      <vt:lpstr>A Multi-Cloud 3rd Platform: Cloud Foundry</vt:lpstr>
      <vt:lpstr>Elastic Container Runtime</vt:lpstr>
      <vt:lpstr>PowerPoint Presentation</vt:lpstr>
      <vt:lpstr>Pivotal Cloud Foundry Services</vt:lpstr>
      <vt:lpstr>Overview: Pushing an Application</vt:lpstr>
      <vt:lpstr>Creating and Binding a Service</vt:lpstr>
      <vt:lpstr>Staging an Application</vt:lpstr>
      <vt:lpstr>PowerPoint Presentation</vt:lpstr>
      <vt:lpstr>PowerPoint Presentation</vt:lpstr>
      <vt:lpstr>Customize the Container Experience</vt:lpstr>
      <vt:lpstr>PowerPoint Presentation</vt:lpstr>
      <vt:lpstr>PowerPoint Presentation</vt:lpstr>
      <vt:lpstr>PowerPoint Presentation</vt:lpstr>
      <vt:lpstr>PowerPoint Presentation</vt:lpstr>
      <vt:lpstr>PowerPoint Presentation</vt:lpstr>
      <vt:lpstr>Customize the Container Experience</vt:lpstr>
      <vt:lpstr>Application Containers and Scaling</vt:lpstr>
      <vt:lpstr>Deploying Cloud Foundry</vt:lpstr>
      <vt:lpstr>PowerPoint Presentation</vt:lpstr>
      <vt:lpstr>Deploying the CF Runtime  with Cloud Foundry BOSH</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PowerPoint Presentation</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605</cp:revision>
  <dcterms:modified xsi:type="dcterms:W3CDTF">2016-03-22T22:37:31Z</dcterms:modified>
</cp:coreProperties>
</file>